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62" r:id="rId4"/>
    <p:sldId id="258" r:id="rId5"/>
    <p:sldId id="259" r:id="rId6"/>
    <p:sldId id="260"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691" autoAdjust="0"/>
    <p:restoredTop sz="94660"/>
  </p:normalViewPr>
  <p:slideViewPr>
    <p:cSldViewPr>
      <p:cViewPr varScale="1">
        <p:scale>
          <a:sx n="68" d="100"/>
          <a:sy n="68" d="100"/>
        </p:scale>
        <p:origin x="-139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9356C8-6C50-4677-9C81-58CA349EFEF6}" type="doc">
      <dgm:prSet loTypeId="urn:microsoft.com/office/officeart/2005/8/layout/vList5" loCatId="list" qsTypeId="urn:microsoft.com/office/officeart/2005/8/quickstyle/simple2" qsCatId="simple" csTypeId="urn:microsoft.com/office/officeart/2005/8/colors/colorful1" csCatId="colorful" phldr="1"/>
      <dgm:spPr/>
      <dgm:t>
        <a:bodyPr/>
        <a:lstStyle/>
        <a:p>
          <a:endParaRPr lang="el-GR"/>
        </a:p>
      </dgm:t>
    </dgm:pt>
    <dgm:pt modelId="{4BEF2200-03E5-42F7-97FC-E46B27922EE0}">
      <dgm:prSet phldrT="[Κείμενο]"/>
      <dgm:spPr/>
      <dgm:t>
        <a:bodyPr/>
        <a:lstStyle/>
        <a:p>
          <a:r>
            <a:rPr lang="el-GR" b="0" i="0" dirty="0" smtClean="0"/>
            <a:t>Η σωστή λειτουργία ενός μεγάλου αριθμού μηχανών, συσκευών και συστημάτων εξαρτάται με κάποιο τρόπο από τη βαρύτητα</a:t>
          </a:r>
          <a:endParaRPr lang="el-GR" dirty="0"/>
        </a:p>
      </dgm:t>
    </dgm:pt>
    <dgm:pt modelId="{C67D5C1E-7325-472C-A53E-8463C1E3BA78}" type="parTrans" cxnId="{CAB17B9F-376C-4BD6-B86C-620548D3B98D}">
      <dgm:prSet/>
      <dgm:spPr/>
      <dgm:t>
        <a:bodyPr/>
        <a:lstStyle/>
        <a:p>
          <a:endParaRPr lang="el-GR"/>
        </a:p>
      </dgm:t>
    </dgm:pt>
    <dgm:pt modelId="{9D4105B1-B3A0-4756-B534-364500190BC0}" type="sibTrans" cxnId="{CAB17B9F-376C-4BD6-B86C-620548D3B98D}">
      <dgm:prSet/>
      <dgm:spPr/>
      <dgm:t>
        <a:bodyPr/>
        <a:lstStyle/>
        <a:p>
          <a:endParaRPr lang="el-GR"/>
        </a:p>
      </dgm:t>
    </dgm:pt>
    <dgm:pt modelId="{5BCB3C1F-1AFF-4BD6-9B88-3330F53F3312}">
      <dgm:prSet phldrT="[Κείμενο]"/>
      <dgm:spPr/>
      <dgm:t>
        <a:bodyPr/>
        <a:lstStyle/>
        <a:p>
          <a:r>
            <a:rPr lang="en-US" b="0" i="0" dirty="0" smtClean="0"/>
            <a:t>M</a:t>
          </a:r>
          <a:r>
            <a:rPr lang="el-GR" b="0" i="0" dirty="0" smtClean="0"/>
            <a:t>ε τη βοήθεια της βαρύτητας έχουμε τη δυνατότητα να παράγουμε ηλεκτρικό ρεύμα από τα υδροηλεκτρικά εργοστάσια</a:t>
          </a:r>
          <a:endParaRPr lang="el-GR" dirty="0"/>
        </a:p>
      </dgm:t>
    </dgm:pt>
    <dgm:pt modelId="{3C5395BC-D457-4AFC-9055-D83FF288FEE0}" type="parTrans" cxnId="{7AE13CA2-AC59-4430-9254-1D96A770CF06}">
      <dgm:prSet/>
      <dgm:spPr/>
      <dgm:t>
        <a:bodyPr/>
        <a:lstStyle/>
        <a:p>
          <a:endParaRPr lang="el-GR"/>
        </a:p>
      </dgm:t>
    </dgm:pt>
    <dgm:pt modelId="{12778EF7-5BB4-4203-A410-1897448D9556}" type="sibTrans" cxnId="{7AE13CA2-AC59-4430-9254-1D96A770CF06}">
      <dgm:prSet/>
      <dgm:spPr/>
      <dgm:t>
        <a:bodyPr/>
        <a:lstStyle/>
        <a:p>
          <a:endParaRPr lang="el-GR"/>
        </a:p>
      </dgm:t>
    </dgm:pt>
    <dgm:pt modelId="{09C4CB6A-E74D-4B02-A00C-FB9DB40F4D51}">
      <dgm:prSet phldrT="[Κείμενο]"/>
      <dgm:spPr/>
      <dgm:t>
        <a:bodyPr/>
        <a:lstStyle/>
        <a:p>
          <a:r>
            <a:rPr lang="el-GR" b="0" i="0" dirty="0" smtClean="0"/>
            <a:t>Ένα ρολόι  που λειτουργεί με ένα </a:t>
          </a:r>
          <a:r>
            <a:rPr lang="el-GR" b="0" i="0" dirty="0" err="1" smtClean="0"/>
            <a:t>εκρρεμές</a:t>
          </a:r>
          <a:r>
            <a:rPr lang="el-GR" b="0" i="0" dirty="0" smtClean="0"/>
            <a:t>  βασίζει τη λειτουργία του στη δύναμη της βαρύτητας για τον υπολογισμό του χρόνου</a:t>
          </a:r>
          <a:endParaRPr lang="el-GR" dirty="0"/>
        </a:p>
      </dgm:t>
    </dgm:pt>
    <dgm:pt modelId="{227C7E57-4C39-4104-B825-EEAFBAAEC480}" type="parTrans" cxnId="{DF0BBFFE-25D1-4579-999A-5C8BE6A12BF9}">
      <dgm:prSet/>
      <dgm:spPr/>
      <dgm:t>
        <a:bodyPr/>
        <a:lstStyle/>
        <a:p>
          <a:endParaRPr lang="el-GR"/>
        </a:p>
      </dgm:t>
    </dgm:pt>
    <dgm:pt modelId="{1C5E4DE5-8753-49FA-BC98-A3D2B1ED2BEF}" type="sibTrans" cxnId="{DF0BBFFE-25D1-4579-999A-5C8BE6A12BF9}">
      <dgm:prSet/>
      <dgm:spPr/>
      <dgm:t>
        <a:bodyPr/>
        <a:lstStyle/>
        <a:p>
          <a:endParaRPr lang="el-GR"/>
        </a:p>
      </dgm:t>
    </dgm:pt>
    <dgm:pt modelId="{79F33FE4-DF9D-4926-ADAB-901E2DB2F159}" type="pres">
      <dgm:prSet presAssocID="{8D9356C8-6C50-4677-9C81-58CA349EFEF6}" presName="Name0" presStyleCnt="0">
        <dgm:presLayoutVars>
          <dgm:dir/>
          <dgm:animLvl val="lvl"/>
          <dgm:resizeHandles val="exact"/>
        </dgm:presLayoutVars>
      </dgm:prSet>
      <dgm:spPr/>
      <dgm:t>
        <a:bodyPr/>
        <a:lstStyle/>
        <a:p>
          <a:endParaRPr lang="el-GR"/>
        </a:p>
      </dgm:t>
    </dgm:pt>
    <dgm:pt modelId="{28465AD2-A7FD-4DE0-AFE2-09163B114D33}" type="pres">
      <dgm:prSet presAssocID="{4BEF2200-03E5-42F7-97FC-E46B27922EE0}" presName="linNode" presStyleCnt="0"/>
      <dgm:spPr/>
    </dgm:pt>
    <dgm:pt modelId="{4495450E-A6E0-43B1-8C26-BC84C69B6D37}" type="pres">
      <dgm:prSet presAssocID="{4BEF2200-03E5-42F7-97FC-E46B27922EE0}" presName="parentText" presStyleLbl="node1" presStyleIdx="0" presStyleCnt="3" custScaleX="277778">
        <dgm:presLayoutVars>
          <dgm:chMax val="1"/>
          <dgm:bulletEnabled val="1"/>
        </dgm:presLayoutVars>
      </dgm:prSet>
      <dgm:spPr/>
      <dgm:t>
        <a:bodyPr/>
        <a:lstStyle/>
        <a:p>
          <a:endParaRPr lang="el-GR"/>
        </a:p>
      </dgm:t>
    </dgm:pt>
    <dgm:pt modelId="{B8BC1FF1-C0E8-42CB-B76F-650F05985A87}" type="pres">
      <dgm:prSet presAssocID="{9D4105B1-B3A0-4756-B534-364500190BC0}" presName="sp" presStyleCnt="0"/>
      <dgm:spPr/>
    </dgm:pt>
    <dgm:pt modelId="{74492898-02CA-46A5-A58E-2AFCEFD99CE9}" type="pres">
      <dgm:prSet presAssocID="{5BCB3C1F-1AFF-4BD6-9B88-3330F53F3312}" presName="linNode" presStyleCnt="0"/>
      <dgm:spPr/>
    </dgm:pt>
    <dgm:pt modelId="{4FC3C347-DE1A-499F-9A43-6061DEF2F84C}" type="pres">
      <dgm:prSet presAssocID="{5BCB3C1F-1AFF-4BD6-9B88-3330F53F3312}" presName="parentText" presStyleLbl="node1" presStyleIdx="1" presStyleCnt="3" custScaleX="277778">
        <dgm:presLayoutVars>
          <dgm:chMax val="1"/>
          <dgm:bulletEnabled val="1"/>
        </dgm:presLayoutVars>
      </dgm:prSet>
      <dgm:spPr/>
      <dgm:t>
        <a:bodyPr/>
        <a:lstStyle/>
        <a:p>
          <a:endParaRPr lang="el-GR"/>
        </a:p>
      </dgm:t>
    </dgm:pt>
    <dgm:pt modelId="{33BA3915-E845-4CA0-8E5D-C6F1646FEC9D}" type="pres">
      <dgm:prSet presAssocID="{12778EF7-5BB4-4203-A410-1897448D9556}" presName="sp" presStyleCnt="0"/>
      <dgm:spPr/>
    </dgm:pt>
    <dgm:pt modelId="{ABD72AF5-D67C-4361-A7F8-F1C1B7946904}" type="pres">
      <dgm:prSet presAssocID="{09C4CB6A-E74D-4B02-A00C-FB9DB40F4D51}" presName="linNode" presStyleCnt="0"/>
      <dgm:spPr/>
    </dgm:pt>
    <dgm:pt modelId="{3601F94E-A935-41C1-B965-FA7271361929}" type="pres">
      <dgm:prSet presAssocID="{09C4CB6A-E74D-4B02-A00C-FB9DB40F4D51}" presName="parentText" presStyleLbl="node1" presStyleIdx="2" presStyleCnt="3" custScaleX="277778">
        <dgm:presLayoutVars>
          <dgm:chMax val="1"/>
          <dgm:bulletEnabled val="1"/>
        </dgm:presLayoutVars>
      </dgm:prSet>
      <dgm:spPr/>
      <dgm:t>
        <a:bodyPr/>
        <a:lstStyle/>
        <a:p>
          <a:endParaRPr lang="el-GR"/>
        </a:p>
      </dgm:t>
    </dgm:pt>
  </dgm:ptLst>
  <dgm:cxnLst>
    <dgm:cxn modelId="{DF0BBFFE-25D1-4579-999A-5C8BE6A12BF9}" srcId="{8D9356C8-6C50-4677-9C81-58CA349EFEF6}" destId="{09C4CB6A-E74D-4B02-A00C-FB9DB40F4D51}" srcOrd="2" destOrd="0" parTransId="{227C7E57-4C39-4104-B825-EEAFBAAEC480}" sibTransId="{1C5E4DE5-8753-49FA-BC98-A3D2B1ED2BEF}"/>
    <dgm:cxn modelId="{7AE13CA2-AC59-4430-9254-1D96A770CF06}" srcId="{8D9356C8-6C50-4677-9C81-58CA349EFEF6}" destId="{5BCB3C1F-1AFF-4BD6-9B88-3330F53F3312}" srcOrd="1" destOrd="0" parTransId="{3C5395BC-D457-4AFC-9055-D83FF288FEE0}" sibTransId="{12778EF7-5BB4-4203-A410-1897448D9556}"/>
    <dgm:cxn modelId="{78EE4B0A-3574-459C-9263-15B13D1E5363}" type="presOf" srcId="{8D9356C8-6C50-4677-9C81-58CA349EFEF6}" destId="{79F33FE4-DF9D-4926-ADAB-901E2DB2F159}" srcOrd="0" destOrd="0" presId="urn:microsoft.com/office/officeart/2005/8/layout/vList5"/>
    <dgm:cxn modelId="{CAB17B9F-376C-4BD6-B86C-620548D3B98D}" srcId="{8D9356C8-6C50-4677-9C81-58CA349EFEF6}" destId="{4BEF2200-03E5-42F7-97FC-E46B27922EE0}" srcOrd="0" destOrd="0" parTransId="{C67D5C1E-7325-472C-A53E-8463C1E3BA78}" sibTransId="{9D4105B1-B3A0-4756-B534-364500190BC0}"/>
    <dgm:cxn modelId="{F791D925-BB12-44D3-A266-AD62C5EAA19C}" type="presOf" srcId="{09C4CB6A-E74D-4B02-A00C-FB9DB40F4D51}" destId="{3601F94E-A935-41C1-B965-FA7271361929}" srcOrd="0" destOrd="0" presId="urn:microsoft.com/office/officeart/2005/8/layout/vList5"/>
    <dgm:cxn modelId="{BCD2327B-7517-4957-8D03-B2A0946B48C8}" type="presOf" srcId="{5BCB3C1F-1AFF-4BD6-9B88-3330F53F3312}" destId="{4FC3C347-DE1A-499F-9A43-6061DEF2F84C}" srcOrd="0" destOrd="0" presId="urn:microsoft.com/office/officeart/2005/8/layout/vList5"/>
    <dgm:cxn modelId="{83084EE1-06D1-462D-B833-0BDF210C9AC5}" type="presOf" srcId="{4BEF2200-03E5-42F7-97FC-E46B27922EE0}" destId="{4495450E-A6E0-43B1-8C26-BC84C69B6D37}" srcOrd="0" destOrd="0" presId="urn:microsoft.com/office/officeart/2005/8/layout/vList5"/>
    <dgm:cxn modelId="{9E4C33E9-F5E0-4402-9C10-86A571C03A11}" type="presParOf" srcId="{79F33FE4-DF9D-4926-ADAB-901E2DB2F159}" destId="{28465AD2-A7FD-4DE0-AFE2-09163B114D33}" srcOrd="0" destOrd="0" presId="urn:microsoft.com/office/officeart/2005/8/layout/vList5"/>
    <dgm:cxn modelId="{8E642B76-3EED-4B21-9A41-BEDD9252B2CB}" type="presParOf" srcId="{28465AD2-A7FD-4DE0-AFE2-09163B114D33}" destId="{4495450E-A6E0-43B1-8C26-BC84C69B6D37}" srcOrd="0" destOrd="0" presId="urn:microsoft.com/office/officeart/2005/8/layout/vList5"/>
    <dgm:cxn modelId="{60C492F2-7C47-4BBA-8A89-A673DD37E93A}" type="presParOf" srcId="{79F33FE4-DF9D-4926-ADAB-901E2DB2F159}" destId="{B8BC1FF1-C0E8-42CB-B76F-650F05985A87}" srcOrd="1" destOrd="0" presId="urn:microsoft.com/office/officeart/2005/8/layout/vList5"/>
    <dgm:cxn modelId="{0E1C8434-40A3-4D78-B94C-92579D4FB109}" type="presParOf" srcId="{79F33FE4-DF9D-4926-ADAB-901E2DB2F159}" destId="{74492898-02CA-46A5-A58E-2AFCEFD99CE9}" srcOrd="2" destOrd="0" presId="urn:microsoft.com/office/officeart/2005/8/layout/vList5"/>
    <dgm:cxn modelId="{164DC816-58E4-42C0-9455-0B26836ED082}" type="presParOf" srcId="{74492898-02CA-46A5-A58E-2AFCEFD99CE9}" destId="{4FC3C347-DE1A-499F-9A43-6061DEF2F84C}" srcOrd="0" destOrd="0" presId="urn:microsoft.com/office/officeart/2005/8/layout/vList5"/>
    <dgm:cxn modelId="{EE2EE32A-A256-4992-A2EA-5C39340C8559}" type="presParOf" srcId="{79F33FE4-DF9D-4926-ADAB-901E2DB2F159}" destId="{33BA3915-E845-4CA0-8E5D-C6F1646FEC9D}" srcOrd="3" destOrd="0" presId="urn:microsoft.com/office/officeart/2005/8/layout/vList5"/>
    <dgm:cxn modelId="{5AB9156C-7F4E-4172-8AB5-39EBDDFF7040}" type="presParOf" srcId="{79F33FE4-DF9D-4926-ADAB-901E2DB2F159}" destId="{ABD72AF5-D67C-4361-A7F8-F1C1B7946904}" srcOrd="4" destOrd="0" presId="urn:microsoft.com/office/officeart/2005/8/layout/vList5"/>
    <dgm:cxn modelId="{41160211-32F6-48E1-B0EF-CD533B73A940}" type="presParOf" srcId="{ABD72AF5-D67C-4361-A7F8-F1C1B7946904}" destId="{3601F94E-A935-41C1-B965-FA7271361929}" srcOrd="0" destOrd="0" presId="urn:microsoft.com/office/officeart/2005/8/layout/vList5"/>
  </dgm:cxnLst>
  <dgm:bg/>
  <dgm:whole/>
</dgm:dataModel>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64F03C-C0E4-4508-9FA4-CC569BCAD397}" type="datetimeFigureOut">
              <a:rPr lang="el-GR" smtClean="0"/>
              <a:pPr/>
              <a:t>20/4/2018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5CA64D-D3FD-4EAA-8200-329C28589E8C}"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1714488"/>
            <a:ext cx="9144000" cy="1470025"/>
          </a:xfrm>
        </p:spPr>
        <p:txBody>
          <a:bodyPr/>
          <a:lstStyle>
            <a:lvl1pPr>
              <a:defRPr>
                <a:solidFill>
                  <a:schemeClr val="bg1"/>
                </a:solidFill>
              </a:defRPr>
            </a:lvl1pPr>
          </a:lstStyle>
          <a:p>
            <a:r>
              <a:rPr lang="el-GR" dirty="0" err="1" smtClean="0"/>
              <a:t>Kλικ</a:t>
            </a:r>
            <a:r>
              <a:rPr lang="el-GR" dirty="0" smtClean="0"/>
              <a:t> για επεξεργασία του τίτλου</a:t>
            </a:r>
            <a:endParaRPr lang="el-GR" dirty="0"/>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pic>
        <p:nvPicPr>
          <p:cNvPr id="7" name="6 - Εικόνα" descr="120px-LOGO_UOWM.jpg"/>
          <p:cNvPicPr>
            <a:picLocks noChangeAspect="1"/>
          </p:cNvPicPr>
          <p:nvPr userDrawn="1"/>
        </p:nvPicPr>
        <p:blipFill>
          <a:blip r:embed="rId2"/>
          <a:stretch>
            <a:fillRect/>
          </a:stretch>
        </p:blipFill>
        <p:spPr>
          <a:xfrm>
            <a:off x="0" y="1"/>
            <a:ext cx="785786" cy="687563"/>
          </a:xfrm>
          <a:prstGeom prst="rect">
            <a:avLst/>
          </a:prstGeom>
        </p:spPr>
      </p:pic>
      <p:sp>
        <p:nvSpPr>
          <p:cNvPr id="8" name="7 - TextBox"/>
          <p:cNvSpPr txBox="1"/>
          <p:nvPr userDrawn="1"/>
        </p:nvSpPr>
        <p:spPr>
          <a:xfrm>
            <a:off x="857224" y="214290"/>
            <a:ext cx="2286016" cy="461665"/>
          </a:xfrm>
          <a:prstGeom prst="rect">
            <a:avLst/>
          </a:prstGeom>
          <a:noFill/>
        </p:spPr>
        <p:txBody>
          <a:bodyPr wrap="square" rtlCol="0">
            <a:spAutoFit/>
          </a:bodyPr>
          <a:lstStyle/>
          <a:p>
            <a:r>
              <a:rPr lang="el-GR" sz="1200" i="1" kern="1200" dirty="0" smtClean="0">
                <a:solidFill>
                  <a:schemeClr val="tx1"/>
                </a:solidFill>
                <a:latin typeface="+mn-lt"/>
                <a:ea typeface="+mn-ea"/>
                <a:cs typeface="+mn-cs"/>
              </a:rPr>
              <a:t>Παιδαγωγικό Τμήμα Δημοτικής Εκπαίδευσης</a:t>
            </a:r>
            <a:endParaRPr lang="el-GR" sz="1200" i="1" dirty="0"/>
          </a:p>
        </p:txBody>
      </p:sp>
    </p:spTree>
  </p:cSld>
  <p:clrMapOvr>
    <a:masterClrMapping/>
  </p:clrMapOvr>
  <p:transition spd="slow">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r>
              <a:rPr lang="el-GR" smtClean="0"/>
              <a:t>Νεύτωνας </a:t>
            </a:r>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r>
              <a:rPr lang="el-GR" smtClean="0"/>
              <a:t>Νεύτωνας </a:t>
            </a:r>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a:p>
        </p:txBody>
      </p:sp>
      <p:sp>
        <p:nvSpPr>
          <p:cNvPr id="9" name="8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r>
              <a:rPr lang="el-GR" smtClean="0"/>
              <a:t>Νεύτωνας </a:t>
            </a:r>
            <a:endParaRPr lang="el-GR"/>
          </a:p>
        </p:txBody>
      </p:sp>
      <p:sp>
        <p:nvSpPr>
          <p:cNvPr id="4" name="3 - Θέση υποσέλιδου"/>
          <p:cNvSpPr>
            <a:spLocks noGrp="1"/>
          </p:cNvSpPr>
          <p:nvPr>
            <p:ph type="ftr" sz="quarter" idx="11"/>
          </p:nvPr>
        </p:nvSpPr>
        <p:spPr/>
        <p:txBody>
          <a:bodyPr/>
          <a:lstStyle/>
          <a:p>
            <a:r>
              <a:rPr lang="el-GR" smtClean="0"/>
              <a:t>Η βαρύτητα </a:t>
            </a:r>
            <a:endParaRPr lang="el-GR"/>
          </a:p>
        </p:txBody>
      </p:sp>
      <p:sp>
        <p:nvSpPr>
          <p:cNvPr id="5" name="4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r>
              <a:rPr lang="el-GR" smtClean="0"/>
              <a:t>Νεύτωνας </a:t>
            </a:r>
            <a:endParaRPr lang="el-GR"/>
          </a:p>
        </p:txBody>
      </p:sp>
      <p:sp>
        <p:nvSpPr>
          <p:cNvPr id="3" name="2 - Θέση υποσέλιδου"/>
          <p:cNvSpPr>
            <a:spLocks noGrp="1"/>
          </p:cNvSpPr>
          <p:nvPr>
            <p:ph type="ftr" sz="quarter" idx="11"/>
          </p:nvPr>
        </p:nvSpPr>
        <p:spPr/>
        <p:txBody>
          <a:bodyPr/>
          <a:lstStyle/>
          <a:p>
            <a:r>
              <a:rPr lang="el-GR" smtClean="0"/>
              <a:t>Η βαρύτητα </a:t>
            </a:r>
            <a:endParaRPr lang="el-GR"/>
          </a:p>
        </p:txBody>
      </p:sp>
      <p:sp>
        <p:nvSpPr>
          <p:cNvPr id="4" name="3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r>
              <a:rPr lang="el-GR" smtClean="0"/>
              <a:t>Νεύτωνας </a:t>
            </a:r>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r>
              <a:rPr lang="el-GR" smtClean="0"/>
              <a:t>Νεύτωνας </a:t>
            </a:r>
            <a:endParaRPr lang="el-GR"/>
          </a:p>
        </p:txBody>
      </p:sp>
      <p:sp>
        <p:nvSpPr>
          <p:cNvPr id="6" name="5 - Θέση υποσέλιδου"/>
          <p:cNvSpPr>
            <a:spLocks noGrp="1"/>
          </p:cNvSpPr>
          <p:nvPr>
            <p:ph type="ftr" sz="quarter" idx="11"/>
          </p:nvPr>
        </p:nvSpPr>
        <p:spPr/>
        <p:txBody>
          <a:bodyPr/>
          <a:lstStyle/>
          <a:p>
            <a:r>
              <a:rPr lang="el-GR" smtClean="0"/>
              <a:t>Η βαρύτητα </a:t>
            </a:r>
            <a:endParaRPr lang="el-GR"/>
          </a:p>
        </p:txBody>
      </p:sp>
      <p:sp>
        <p:nvSpPr>
          <p:cNvPr id="7" name="6 - Θέση αριθμού διαφάνειας"/>
          <p:cNvSpPr>
            <a:spLocks noGrp="1"/>
          </p:cNvSpPr>
          <p:nvPr>
            <p:ph type="sldNum" sz="quarter" idx="12"/>
          </p:nvPr>
        </p:nvSpPr>
        <p:spPr/>
        <p:txBody>
          <a:bodyPr/>
          <a:lstStyle/>
          <a:p>
            <a:fld id="{5F46580B-E1BB-4323-98FA-5963C89E11CF}" type="slidenum">
              <a:rPr lang="el-GR" smtClean="0"/>
              <a:pPr/>
              <a:t>‹#›</a:t>
            </a:fld>
            <a:endParaRPr lang="el-GR"/>
          </a:p>
        </p:txBody>
      </p:sp>
    </p:spTree>
  </p:cSld>
  <p:clrMapOvr>
    <a:masterClrMapping/>
  </p:clrMapOvr>
  <p:transition spd="slow">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a:solidFill>
            <a:schemeClr val="tx1"/>
          </a:solidFill>
        </p:spPr>
        <p:txBody>
          <a:bodyPr vert="horz" lIns="91440" tIns="45720" rIns="91440" bIns="45720" rtlCol="0" anchor="ctr">
            <a:normAutofit/>
          </a:bodyPr>
          <a:lstStyle/>
          <a:p>
            <a:r>
              <a:rPr lang="el-GR" dirty="0" err="1" smtClean="0"/>
              <a:t>Kλικ</a:t>
            </a:r>
            <a:r>
              <a:rPr lang="el-GR" dirty="0" smtClean="0"/>
              <a:t> για επεξεργασία του τίτλου</a:t>
            </a:r>
            <a:endParaRPr lang="el-GR" dirty="0"/>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l-GR" smtClean="0"/>
              <a:t>Νεύτωνας </a:t>
            </a:r>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 </a:t>
            </a: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46580B-E1BB-4323-98FA-5963C89E11CF}"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dissolve/>
  </p:transition>
  <p:hf hdr="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TextBox"/>
          <p:cNvSpPr txBox="1"/>
          <p:nvPr/>
        </p:nvSpPr>
        <p:spPr>
          <a:xfrm>
            <a:off x="1142976" y="785794"/>
            <a:ext cx="5786478" cy="646331"/>
          </a:xfrm>
          <a:prstGeom prst="rect">
            <a:avLst/>
          </a:prstGeom>
          <a:noFill/>
        </p:spPr>
        <p:txBody>
          <a:bodyPr wrap="square" rtlCol="0">
            <a:spAutoFit/>
          </a:bodyPr>
          <a:lstStyle/>
          <a:p>
            <a:r>
              <a:rPr lang="en-US" b="1" dirty="0" smtClean="0"/>
              <a:t>Y307 </a:t>
            </a:r>
            <a:r>
              <a:rPr lang="el-GR" b="1" dirty="0"/>
              <a:t>ΠΛΗΡΟΦΟΡΙΚΗ &amp; ΝΕΕΣ ΤΕΧΝΟΛΟΓΙΕΣ ΣΤΗΝ </a:t>
            </a:r>
            <a:r>
              <a:rPr lang="el-GR" b="1" dirty="0" smtClean="0"/>
              <a:t>ΕΚΠΑΙΔΕΥΣΗ</a:t>
            </a:r>
            <a:endParaRPr lang="el-GR" b="1" dirty="0"/>
          </a:p>
        </p:txBody>
      </p:sp>
      <p:sp>
        <p:nvSpPr>
          <p:cNvPr id="5" name="4 - TextBox"/>
          <p:cNvSpPr txBox="1"/>
          <p:nvPr/>
        </p:nvSpPr>
        <p:spPr>
          <a:xfrm>
            <a:off x="1857356" y="4929198"/>
            <a:ext cx="5715040" cy="369332"/>
          </a:xfrm>
          <a:prstGeom prst="rect">
            <a:avLst/>
          </a:prstGeom>
          <a:noFill/>
        </p:spPr>
        <p:txBody>
          <a:bodyPr wrap="square" rtlCol="0">
            <a:spAutoFit/>
          </a:bodyPr>
          <a:lstStyle/>
          <a:p>
            <a:r>
              <a:rPr lang="el-GR" dirty="0" err="1" smtClean="0"/>
              <a:t>Μορτάκη</a:t>
            </a:r>
            <a:r>
              <a:rPr lang="el-GR" dirty="0" smtClean="0"/>
              <a:t> Μαρία </a:t>
            </a:r>
            <a:endParaRPr lang="el-GR" dirty="0"/>
          </a:p>
        </p:txBody>
      </p:sp>
      <p:sp>
        <p:nvSpPr>
          <p:cNvPr id="6" name="5 - TextBox"/>
          <p:cNvSpPr txBox="1"/>
          <p:nvPr/>
        </p:nvSpPr>
        <p:spPr>
          <a:xfrm>
            <a:off x="2000232" y="2428868"/>
            <a:ext cx="4929222" cy="1200329"/>
          </a:xfrm>
          <a:prstGeom prst="rect">
            <a:avLst/>
          </a:prstGeom>
          <a:noFill/>
        </p:spPr>
        <p:txBody>
          <a:bodyPr wrap="square" rtlCol="0">
            <a:spAutoFit/>
          </a:bodyPr>
          <a:lstStyle/>
          <a:p>
            <a:pPr algn="ctr"/>
            <a:r>
              <a:rPr lang="el-GR" dirty="0" smtClean="0"/>
              <a:t>Το μάθημα θα γίνει με την χρήση ΤΠΕ και αφορά την βαρύτητα. Τι είναι η βαρύτητα; Ποιος ανακάλυψε τον όρο; Πως μας επηρεάζει; Και πως είναι η βαρύτητα στη σελήνη; </a:t>
            </a:r>
            <a:endParaRPr lang="el-GR" dirty="0"/>
          </a:p>
        </p:txBody>
      </p:sp>
      <p:sp>
        <p:nvSpPr>
          <p:cNvPr id="7" name="6 - Θέση ημερομηνίας"/>
          <p:cNvSpPr>
            <a:spLocks noGrp="1"/>
          </p:cNvSpPr>
          <p:nvPr>
            <p:ph type="dt" sz="half" idx="10"/>
          </p:nvPr>
        </p:nvSpPr>
        <p:spPr/>
        <p:txBody>
          <a:bodyPr/>
          <a:lstStyle/>
          <a:p>
            <a:r>
              <a:rPr lang="el-GR" smtClean="0"/>
              <a:t>Νεύτωνας </a:t>
            </a:r>
            <a:endParaRPr lang="el-GR"/>
          </a:p>
        </p:txBody>
      </p:sp>
      <p:sp>
        <p:nvSpPr>
          <p:cNvPr id="8" name="7 - Θέση υποσέλιδου"/>
          <p:cNvSpPr>
            <a:spLocks noGrp="1"/>
          </p:cNvSpPr>
          <p:nvPr>
            <p:ph type="ftr" sz="quarter" idx="11"/>
          </p:nvPr>
        </p:nvSpPr>
        <p:spPr/>
        <p:txBody>
          <a:bodyPr/>
          <a:lstStyle/>
          <a:p>
            <a:r>
              <a:rPr lang="el-GR" smtClean="0"/>
              <a:t>Η βαρύτητα </a:t>
            </a:r>
            <a:endParaRPr lang="el-GR"/>
          </a:p>
        </p:txBody>
      </p:sp>
      <p:sp>
        <p:nvSpPr>
          <p:cNvPr id="9" name="8 - Θέση αριθμού διαφάνειας"/>
          <p:cNvSpPr>
            <a:spLocks noGrp="1"/>
          </p:cNvSpPr>
          <p:nvPr>
            <p:ph type="sldNum" sz="quarter" idx="12"/>
          </p:nvPr>
        </p:nvSpPr>
        <p:spPr/>
        <p:txBody>
          <a:bodyPr/>
          <a:lstStyle/>
          <a:p>
            <a:fld id="{5F46580B-E1BB-4323-98FA-5963C89E11CF}" type="slidenum">
              <a:rPr lang="el-GR" smtClean="0"/>
              <a:pPr/>
              <a:t>1</a:t>
            </a:fld>
            <a:endParaRPr lang="el-GR"/>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a:t>Η βαρύτητα</a:t>
            </a:r>
          </a:p>
        </p:txBody>
      </p:sp>
      <p:sp>
        <p:nvSpPr>
          <p:cNvPr id="3" name="2 - Υπότιτλος"/>
          <p:cNvSpPr>
            <a:spLocks noGrp="1"/>
          </p:cNvSpPr>
          <p:nvPr>
            <p:ph type="subTitle" idx="1"/>
          </p:nvPr>
        </p:nvSpPr>
        <p:spPr/>
        <p:txBody>
          <a:bodyPr>
            <a:normAutofit fontScale="77500" lnSpcReduction="20000"/>
          </a:bodyPr>
          <a:lstStyle/>
          <a:p>
            <a:r>
              <a:rPr lang="el-GR" dirty="0" smtClean="0"/>
              <a:t>Στη φυσική, βαρύτητα ονομάζεται η ιδιότητα των υλικών σωμάτων να έλκουν και να έλκονται αμοιβαία με άλλα υλικά σώματα. Τα </a:t>
            </a:r>
            <a:r>
              <a:rPr lang="el-GR" dirty="0" err="1" smtClean="0"/>
              <a:t>ελκόμενα</a:t>
            </a:r>
            <a:r>
              <a:rPr lang="el-GR" dirty="0" smtClean="0"/>
              <a:t> σώματα κινούνται με επιταχυνόμενη κίνηση προς το έλκον σώμα. Οι έλξεις είναι αμοιβαίες.</a:t>
            </a:r>
            <a:endParaRPr lang="el-GR" dirty="0"/>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2</a:t>
            </a:fld>
            <a:endParaRPr lang="el-G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a:t>Ποιος ανακάλυψε τη </a:t>
            </a:r>
            <a:r>
              <a:rPr lang="el-GR" dirty="0" smtClean="0"/>
              <a:t>βαρύτητα;</a:t>
            </a:r>
            <a:endParaRPr lang="el-GR" dirty="0"/>
          </a:p>
        </p:txBody>
      </p:sp>
      <p:sp>
        <p:nvSpPr>
          <p:cNvPr id="3" name="2 - Υπότιτλος"/>
          <p:cNvSpPr>
            <a:spLocks noGrp="1"/>
          </p:cNvSpPr>
          <p:nvPr>
            <p:ph type="subTitle" idx="1"/>
          </p:nvPr>
        </p:nvSpPr>
        <p:spPr>
          <a:xfrm>
            <a:off x="571472" y="3500438"/>
            <a:ext cx="8286808" cy="2571768"/>
          </a:xfrm>
        </p:spPr>
        <p:txBody>
          <a:bodyPr>
            <a:normAutofit fontScale="55000" lnSpcReduction="20000"/>
          </a:bodyPr>
          <a:lstStyle/>
          <a:p>
            <a:r>
              <a:rPr lang="el-GR" dirty="0" smtClean="0"/>
              <a:t>Εργαζόμενος πάνω σε αυτές τις ιδέες, το 1687 ο Άγγλος μαθηματικός Σερ Ισαάκ Νεύτων (</a:t>
            </a:r>
            <a:r>
              <a:rPr lang="el-GR" dirty="0" err="1" smtClean="0"/>
              <a:t>Sir</a:t>
            </a:r>
            <a:r>
              <a:rPr lang="el-GR" dirty="0" smtClean="0"/>
              <a:t> </a:t>
            </a:r>
            <a:r>
              <a:rPr lang="el-GR" dirty="0" err="1" smtClean="0"/>
              <a:t>Isaac</a:t>
            </a:r>
            <a:r>
              <a:rPr lang="el-GR" dirty="0" smtClean="0"/>
              <a:t> </a:t>
            </a:r>
            <a:r>
              <a:rPr lang="el-GR" dirty="0" err="1" smtClean="0"/>
              <a:t>Newton</a:t>
            </a:r>
            <a:r>
              <a:rPr lang="el-GR" dirty="0" smtClean="0"/>
              <a:t>) δημοσίευσε το διάσημο έργο του "</a:t>
            </a:r>
            <a:r>
              <a:rPr lang="el-GR" dirty="0" err="1" smtClean="0"/>
              <a:t>Principia</a:t>
            </a:r>
            <a:r>
              <a:rPr lang="el-GR" dirty="0" smtClean="0"/>
              <a:t>", 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σύγχρονοι μη-σχετικιστικοί υπολογισμοί για τη βαρύτητα βασίζονται στο έργο του Νεύτωνα.</a:t>
            </a:r>
            <a:endParaRPr lang="el-GR" dirty="0"/>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3</a:t>
            </a:fld>
            <a:endParaRPr lang="el-GR"/>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a:t>Πως μας επηρεάζει η βαρύτητα;</a:t>
            </a: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4</a:t>
            </a:fld>
            <a:endParaRPr lang="el-GR"/>
          </a:p>
        </p:txBody>
      </p:sp>
      <p:graphicFrame>
        <p:nvGraphicFramePr>
          <p:cNvPr id="10" name="9 - Διάγραμμα"/>
          <p:cNvGraphicFramePr/>
          <p:nvPr/>
        </p:nvGraphicFramePr>
        <p:xfrm>
          <a:off x="1357290" y="3214686"/>
          <a:ext cx="5905520" cy="3103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smtClean="0"/>
              <a:t>Η </a:t>
            </a:r>
            <a:r>
              <a:rPr lang="el-GR" dirty="0"/>
              <a:t>βαρύτητα στη σελήνη</a:t>
            </a:r>
          </a:p>
        </p:txBody>
      </p:sp>
      <p:sp>
        <p:nvSpPr>
          <p:cNvPr id="3" name="2 - Υπότιτλος"/>
          <p:cNvSpPr>
            <a:spLocks noGrp="1"/>
          </p:cNvSpPr>
          <p:nvPr>
            <p:ph type="subTitle" idx="1"/>
          </p:nvPr>
        </p:nvSpPr>
        <p:spPr>
          <a:xfrm>
            <a:off x="1428728" y="3714752"/>
            <a:ext cx="6400800" cy="1752600"/>
          </a:xfrm>
        </p:spPr>
        <p:txBody>
          <a:bodyPr>
            <a:normAutofit fontScale="62500" lnSpcReduction="20000"/>
          </a:bodyPr>
          <a:lstStyle/>
          <a:p>
            <a:r>
              <a:rPr lang="el-GR" dirty="0" smtClean="0"/>
              <a:t>H σελήνη είναι ο πέμπτος μεγαλύτερος δορυφόρος στο ηλιακό σύστημα. Έχει διάμετρο 3476 </a:t>
            </a:r>
            <a:r>
              <a:rPr lang="el-GR" dirty="0" err="1" smtClean="0"/>
              <a:t>km</a:t>
            </a:r>
            <a:r>
              <a:rPr lang="el-GR" dirty="0" smtClean="0"/>
              <a:t>, περίπου το ένα τέταρτο της γήινης διαμέτρου και το 1/81 της μάζας της Γης. Η ένταση της βαρύτητας στην επιφάνεια της σελήνης είναι το 1/6 της βαρύτητας της Γης. Δηλαδή αν στη γη ζυγίζετε 70kg στη σελήνη θα ζυγίζατε 12,5 !</a:t>
            </a:r>
            <a:endParaRPr lang="el-GR" dirty="0"/>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5</a:t>
            </a:fld>
            <a:endParaRPr lang="el-GR"/>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r>
              <a:rPr lang="el-GR" dirty="0"/>
              <a:t> Επίλογος</a:t>
            </a:r>
          </a:p>
        </p:txBody>
      </p:sp>
      <p:sp>
        <p:nvSpPr>
          <p:cNvPr id="3" name="2 - Υπότιτλος"/>
          <p:cNvSpPr>
            <a:spLocks noGrp="1"/>
          </p:cNvSpPr>
          <p:nvPr>
            <p:ph type="subTitle" idx="1"/>
          </p:nvPr>
        </p:nvSpPr>
        <p:spPr>
          <a:xfrm>
            <a:off x="1571604" y="3571876"/>
            <a:ext cx="6400800" cy="1752600"/>
          </a:xfrm>
        </p:spPr>
        <p:txBody>
          <a:bodyPr/>
          <a:lstStyle/>
          <a:p>
            <a:r>
              <a:rPr lang="el-GR" dirty="0"/>
              <a:t>Σας ευχαριστώ</a:t>
            </a:r>
          </a:p>
        </p:txBody>
      </p:sp>
      <p:sp>
        <p:nvSpPr>
          <p:cNvPr id="4" name="3 - Θέση ημερομηνίας"/>
          <p:cNvSpPr>
            <a:spLocks noGrp="1"/>
          </p:cNvSpPr>
          <p:nvPr>
            <p:ph type="dt" sz="half" idx="10"/>
          </p:nvPr>
        </p:nvSpPr>
        <p:spPr/>
        <p:txBody>
          <a:bodyPr/>
          <a:lstStyle/>
          <a:p>
            <a:r>
              <a:rPr lang="el-GR" smtClean="0"/>
              <a:t>Νεύτωνας </a:t>
            </a:r>
            <a:endParaRPr lang="el-GR"/>
          </a:p>
        </p:txBody>
      </p:sp>
      <p:sp>
        <p:nvSpPr>
          <p:cNvPr id="5" name="4 - Θέση υποσέλιδου"/>
          <p:cNvSpPr>
            <a:spLocks noGrp="1"/>
          </p:cNvSpPr>
          <p:nvPr>
            <p:ph type="ftr" sz="quarter" idx="11"/>
          </p:nvPr>
        </p:nvSpPr>
        <p:spPr/>
        <p:txBody>
          <a:bodyPr/>
          <a:lstStyle/>
          <a:p>
            <a:r>
              <a:rPr lang="el-GR" smtClean="0"/>
              <a:t>Η βαρύτητα </a:t>
            </a:r>
            <a:endParaRPr lang="el-GR"/>
          </a:p>
        </p:txBody>
      </p:sp>
      <p:sp>
        <p:nvSpPr>
          <p:cNvPr id="6" name="5 - Θέση αριθμού διαφάνειας"/>
          <p:cNvSpPr>
            <a:spLocks noGrp="1"/>
          </p:cNvSpPr>
          <p:nvPr>
            <p:ph type="sldNum" sz="quarter" idx="12"/>
          </p:nvPr>
        </p:nvSpPr>
        <p:spPr/>
        <p:txBody>
          <a:bodyPr/>
          <a:lstStyle/>
          <a:p>
            <a:fld id="{5F46580B-E1BB-4323-98FA-5963C89E11CF}" type="slidenum">
              <a:rPr lang="el-GR" smtClean="0"/>
              <a:pPr/>
              <a:t>6</a:t>
            </a:fld>
            <a:endParaRPr lang="el-GR"/>
          </a:p>
        </p:txBody>
      </p:sp>
      <p:pic>
        <p:nvPicPr>
          <p:cNvPr id="7" name="6 - Εικόνα" descr="αρχείο λήψης.png"/>
          <p:cNvPicPr>
            <a:picLocks noChangeAspect="1"/>
          </p:cNvPicPr>
          <p:nvPr/>
        </p:nvPicPr>
        <p:blipFill>
          <a:blip r:embed="rId2"/>
          <a:stretch>
            <a:fillRect/>
          </a:stretch>
        </p:blipFill>
        <p:spPr>
          <a:xfrm>
            <a:off x="500034" y="3643314"/>
            <a:ext cx="2143125" cy="2143125"/>
          </a:xfrm>
          <a:prstGeom prst="rect">
            <a:avLst/>
          </a:prstGeom>
        </p:spPr>
      </p:pic>
    </p:spTree>
  </p:cSld>
  <p:clrMapOvr>
    <a:masterClrMapping/>
  </p:clrMapOvr>
  <p:transition spd="slow">
    <p:dissolve/>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TotalTime>
  <Words>140</Words>
  <Application>Microsoft Office PowerPoint</Application>
  <PresentationFormat>Προβολή στην οθόνη (4:3)</PresentationFormat>
  <Paragraphs>33</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Θέμα του Office</vt:lpstr>
      <vt:lpstr>Διαφάνεια 1</vt:lpstr>
      <vt:lpstr>Η βαρύτητα</vt:lpstr>
      <vt:lpstr>Ποιος ανακάλυψε τη βαρύτητα;</vt:lpstr>
      <vt:lpstr>Πως μας επηρεάζει η βαρύτητα;</vt:lpstr>
      <vt:lpstr>Η βαρύτητα στη σελήνη</vt:lpstr>
      <vt:lpstr> Επίλογος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user</dc:creator>
  <cp:lastModifiedBy>user</cp:lastModifiedBy>
  <cp:revision>11</cp:revision>
  <dcterms:created xsi:type="dcterms:W3CDTF">2018-04-18T15:50:01Z</dcterms:created>
  <dcterms:modified xsi:type="dcterms:W3CDTF">2018-04-20T19:48:53Z</dcterms:modified>
</cp:coreProperties>
</file>